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59" r:id="rId3"/>
    <p:sldId id="257" r:id="rId4"/>
    <p:sldId id="260" r:id="rId5"/>
    <p:sldId id="261" r:id="rId6"/>
    <p:sldId id="264" r:id="rId7"/>
    <p:sldId id="265" r:id="rId8"/>
    <p:sldId id="268" r:id="rId9"/>
    <p:sldId id="271" r:id="rId10"/>
    <p:sldId id="269" r:id="rId11"/>
    <p:sldId id="267" r:id="rId12"/>
    <p:sldId id="258" r:id="rId13"/>
    <p:sldId id="273" r:id="rId14"/>
  </p:sldIdLst>
  <p:sldSz cx="12192000" cy="6858000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FFFFCC"/>
    <a:srgbClr val="FF8A3B"/>
    <a:srgbClr val="F4B183"/>
    <a:srgbClr val="FBE5D6"/>
    <a:srgbClr val="FF6600"/>
    <a:srgbClr val="CCFF99"/>
    <a:srgbClr val="CCFFCC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8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E50F-B1EF-4939-AB48-BB8B706B8F68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90B3-5700-4C2F-8866-A7EE11BFE2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2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5A2BB-4D9F-4EC6-AE39-C59BE138365D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07B4F-27E4-4F53-9C6E-955509E953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7B4F-27E4-4F53-9C6E-955509E953D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68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7B4F-27E4-4F53-9C6E-955509E953D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01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7B4F-27E4-4F53-9C6E-955509E953D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17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7B4F-27E4-4F53-9C6E-955509E953D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3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7B4F-27E4-4F53-9C6E-955509E953D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99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13976"/>
            <a:ext cx="9144000" cy="1775577"/>
          </a:xfrm>
          <a:prstGeom prst="roundRect">
            <a:avLst/>
          </a:prstGeom>
          <a:solidFill>
            <a:srgbClr val="66FF99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72000" tIns="72000" rIns="72000" bIns="36000" anchor="ctr" anchorCtr="0">
            <a:sp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908356"/>
            <a:ext cx="9144000" cy="1655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17890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AD8154-4451-41E3-B5DC-009D2A33BA32}" type="datetime1">
              <a:rPr lang="de-DE" smtClean="0"/>
              <a:t>18.06.2020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735248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91B00A-B661-4B09-8ED3-90C365B1A845}" type="datetime1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24187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8A1A172-F334-40E7-BF22-773038E97496}" type="datetime1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748947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68896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B49726C-B9E9-4D90-A574-2AC6961709D0}" type="datetime1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169791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059AA5-1C31-4138-BF6D-524C24596658}" type="datetime1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55899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CEC170-4660-40E5-8449-CB788680B26B}" type="datetime1">
              <a:rPr lang="de-DE" smtClean="0"/>
              <a:t>18.06.2020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695477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7818A80-44B1-4F27-8BA9-A20E78DBFCDD}" type="datetime1">
              <a:rPr lang="de-DE" smtClean="0"/>
              <a:t>18.06.2020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28735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8001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0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74FD9F-6670-4AF7-8EC0-A96EB0239308}" type="datetime1">
              <a:rPr lang="de-DE" smtClean="0"/>
              <a:t>18.06.2020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Bildende Kunst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7A7019-9EA8-4F68-98F2-C26623434A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621040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60000"/>
                <a:lumOff val="40000"/>
              </a:schemeClr>
            </a:gs>
            <a:gs pos="26000">
              <a:srgbClr val="B4D1EC"/>
            </a:gs>
            <a:gs pos="74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Click="0" advTm="2000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315" y="365125"/>
            <a:ext cx="11553372" cy="1325563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de-DE" sz="3200" b="1" dirty="0"/>
              <a:t>Seminar für Ausbildung und Fortbildung der Lehrkräfte Karlsruhe </a:t>
            </a:r>
            <a:br>
              <a:rPr lang="de-DE" sz="3200" b="1" dirty="0"/>
            </a:br>
            <a:r>
              <a:rPr lang="de-DE" sz="3200" dirty="0"/>
              <a:t>Pädagogisches Fachseminar - MUSISCH TECHNISCHE FÄCHER </a:t>
            </a:r>
          </a:p>
        </p:txBody>
      </p:sp>
      <p:sp>
        <p:nvSpPr>
          <p:cNvPr id="3" name="Ellipse 2">
            <a:hlinkClick r:id="" action="ppaction://hlinkshowjump?jump=nextslide" highlightClick="1"/>
          </p:cNvPr>
          <p:cNvSpPr/>
          <p:nvPr/>
        </p:nvSpPr>
        <p:spPr>
          <a:xfrm>
            <a:off x="4695599" y="1955800"/>
            <a:ext cx="2873829" cy="2946400"/>
          </a:xfrm>
          <a:prstGeom prst="ellipse">
            <a:avLst/>
          </a:prstGeom>
          <a:gradFill flip="none" rotWithShape="1">
            <a:gsLst>
              <a:gs pos="0">
                <a:srgbClr val="FF8A3B">
                  <a:tint val="66000"/>
                  <a:satMod val="160000"/>
                </a:srgbClr>
              </a:gs>
              <a:gs pos="50000">
                <a:srgbClr val="FF8A3B">
                  <a:tint val="44500"/>
                  <a:satMod val="160000"/>
                </a:srgbClr>
              </a:gs>
              <a:gs pos="100000">
                <a:srgbClr val="FF8A3B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7200" dirty="0"/>
              <a:t>Start</a:t>
            </a:r>
            <a:endParaRPr lang="de-DE" sz="6000" dirty="0"/>
          </a:p>
        </p:txBody>
      </p:sp>
      <p:sp>
        <p:nvSpPr>
          <p:cNvPr id="4" name="Abgerundete rechteckige Legende 3"/>
          <p:cNvSpPr/>
          <p:nvPr/>
        </p:nvSpPr>
        <p:spPr>
          <a:xfrm>
            <a:off x="1190806" y="2292317"/>
            <a:ext cx="2990669" cy="1182431"/>
          </a:xfrm>
          <a:prstGeom prst="wedgeRoundRectCallout">
            <a:avLst>
              <a:gd name="adj1" fmla="val -47841"/>
              <a:gd name="adj2" fmla="val 7594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Bradley Hand ITC" panose="03070402050302030203" pitchFamily="66" charset="0"/>
              </a:rPr>
              <a:t>„Herzlich willkommen im Ausbildungsfach Bildende Kunst.“</a:t>
            </a:r>
          </a:p>
        </p:txBody>
      </p:sp>
      <p:sp>
        <p:nvSpPr>
          <p:cNvPr id="5" name="Abgerundete rechteckige Legende 4"/>
          <p:cNvSpPr/>
          <p:nvPr/>
        </p:nvSpPr>
        <p:spPr>
          <a:xfrm>
            <a:off x="9075057" y="2292318"/>
            <a:ext cx="2797631" cy="1182431"/>
          </a:xfrm>
          <a:prstGeom prst="wedgeRoundRectCallout">
            <a:avLst>
              <a:gd name="adj1" fmla="val -50868"/>
              <a:gd name="adj2" fmla="val 8408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Bradley Hand ITC" panose="03070402050302030203" pitchFamily="66" charset="0"/>
              </a:rPr>
              <a:t>„Die Präsentation beginnt,  wenn Sie auf </a:t>
            </a:r>
            <a:r>
              <a:rPr lang="de-DE" sz="2000" u="sng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Start</a:t>
            </a:r>
            <a:r>
              <a:rPr lang="de-DE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Bradley Hand ITC" panose="03070402050302030203" pitchFamily="66" charset="0"/>
              </a:rPr>
              <a:t>drücken.“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92" y="1963903"/>
            <a:ext cx="4061280" cy="54150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433" y="1963903"/>
            <a:ext cx="3670573" cy="48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6226">
        <p:fade/>
      </p:transition>
    </mc:Choice>
    <mc:Fallback xmlns="">
      <p:transition spd="slow" advClick="0" advTm="16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 autoUpdateAnimBg="0"/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ECE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572640" y="604108"/>
            <a:ext cx="5596387" cy="303061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de-DE" sz="3600" u="sng" dirty="0">
                <a:solidFill>
                  <a:schemeClr val="bg2"/>
                </a:solidFill>
              </a:rPr>
              <a:t>Gestalterische Aufgabe: </a:t>
            </a:r>
          </a:p>
          <a:p>
            <a:pPr marL="441314"/>
            <a:r>
              <a:rPr lang="de-DE" sz="3200" i="1" dirty="0">
                <a:solidFill>
                  <a:schemeClr val="bg2"/>
                </a:solidFill>
              </a:rPr>
              <a:t>wahlweise</a:t>
            </a:r>
            <a:endParaRPr lang="de-DE" sz="3600" i="1" dirty="0">
              <a:solidFill>
                <a:schemeClr val="bg2"/>
              </a:solidFill>
            </a:endParaRPr>
          </a:p>
          <a:p>
            <a:pPr marL="898503">
              <a:buClr>
                <a:srgbClr val="FF0000"/>
              </a:buClr>
              <a:buSzPct val="100000"/>
            </a:pPr>
            <a:r>
              <a:rPr lang="de-DE" sz="3600" u="sng" dirty="0">
                <a:solidFill>
                  <a:schemeClr val="bg2"/>
                </a:solidFill>
              </a:rPr>
              <a:t>Grafik</a:t>
            </a:r>
            <a:r>
              <a:rPr lang="de-DE" sz="3600" dirty="0">
                <a:solidFill>
                  <a:schemeClr val="bg2"/>
                </a:solidFill>
              </a:rPr>
              <a:t> </a:t>
            </a:r>
          </a:p>
          <a:p>
            <a:pPr marL="898503">
              <a:buClr>
                <a:srgbClr val="FF0000"/>
              </a:buClr>
              <a:buSzPct val="100000"/>
              <a:tabLst>
                <a:tab pos="990575" algn="l"/>
              </a:tabLst>
            </a:pPr>
            <a:r>
              <a:rPr lang="de-DE" sz="3200" i="1" dirty="0">
                <a:solidFill>
                  <a:schemeClr val="bg2"/>
                </a:solidFill>
              </a:rPr>
              <a:t>oder</a:t>
            </a:r>
            <a:endParaRPr lang="de-DE" sz="3600" i="1" dirty="0">
              <a:solidFill>
                <a:schemeClr val="bg2"/>
              </a:solidFill>
            </a:endParaRPr>
          </a:p>
          <a:p>
            <a:pPr marL="898503">
              <a:buClr>
                <a:srgbClr val="FF0000"/>
              </a:buClr>
              <a:buSzPct val="100000"/>
            </a:pPr>
            <a:r>
              <a:rPr lang="de-DE" sz="3600" u="sng" dirty="0">
                <a:solidFill>
                  <a:schemeClr val="bg2"/>
                </a:solidFill>
              </a:rPr>
              <a:t>Malerei</a:t>
            </a:r>
          </a:p>
        </p:txBody>
      </p:sp>
      <p:sp>
        <p:nvSpPr>
          <p:cNvPr id="8" name="Rechteck 7"/>
          <p:cNvSpPr/>
          <p:nvPr/>
        </p:nvSpPr>
        <p:spPr>
          <a:xfrm>
            <a:off x="6840000" y="540000"/>
            <a:ext cx="4442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praktische Teilprüfung</a:t>
            </a:r>
            <a:endParaRPr lang="de-DE" sz="3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40000" y="1186331"/>
            <a:ext cx="4680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Bearbeitungszeit: 150 Minuten</a:t>
            </a: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72639" y="4028619"/>
            <a:ext cx="7867976" cy="248578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070748" algn="r"/>
              </a:tabLst>
            </a:pPr>
            <a:r>
              <a:rPr lang="de-DE" altLang="de-DE" sz="2800" b="1" dirty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mitzubringendes Material:</a:t>
            </a:r>
            <a:endParaRPr lang="de-DE" altLang="de-DE" sz="2800" dirty="0"/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70748" algn="r"/>
              </a:tabLst>
            </a:pPr>
            <a:r>
              <a:rPr lang="de-DE" altLang="de-DE" sz="2800" dirty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Schulmalblock DIN A </a:t>
            </a:r>
            <a:r>
              <a:rPr lang="de-DE" altLang="de-DE" sz="2800" dirty="0" smtClean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70748" algn="r"/>
              </a:tabLst>
            </a:pPr>
            <a:r>
              <a:rPr lang="de-DE" altLang="de-DE" sz="2800" dirty="0" smtClean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Deckfarbkasten </a:t>
            </a:r>
            <a:r>
              <a:rPr lang="de-DE" altLang="de-DE" sz="2800" dirty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(z. B. Pelikan, </a:t>
            </a:r>
            <a:r>
              <a:rPr lang="de-DE" altLang="de-DE" sz="2800" dirty="0" err="1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Caran</a:t>
            </a:r>
            <a:r>
              <a:rPr lang="de-DE" altLang="de-DE" sz="2800" dirty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d'Ache</a:t>
            </a:r>
            <a:r>
              <a:rPr lang="de-DE" altLang="de-DE" sz="2800" dirty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70748" algn="r"/>
              </a:tabLst>
            </a:pPr>
            <a:r>
              <a:rPr lang="de-DE" altLang="de-DE" sz="2800" dirty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verschiedene Pinsel unterschiedlicher Stärken</a:t>
            </a:r>
            <a:endParaRPr lang="de-DE" altLang="de-DE" sz="2800" dirty="0"/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70748" algn="r"/>
              </a:tabLst>
            </a:pPr>
            <a:r>
              <a:rPr lang="de-DE" altLang="de-DE" sz="2800" dirty="0">
                <a:solidFill>
                  <a:srgbClr val="11111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Bleistifte in unterschiedlichen Härtegraden</a:t>
            </a:r>
            <a:endParaRPr lang="de-DE" altLang="de-DE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147">
        <p:fade/>
      </p:transition>
    </mc:Choice>
    <mc:Fallback xmlns="">
      <p:transition spd="med" advClick="0" advTm="22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ECE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9081" y="381001"/>
            <a:ext cx="4886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Vorschläge</a:t>
            </a:r>
            <a:r>
              <a:rPr lang="en-US" sz="3200" dirty="0"/>
              <a:t> </a:t>
            </a:r>
            <a:r>
              <a:rPr lang="en-US" sz="3200" dirty="0" err="1"/>
              <a:t>zur</a:t>
            </a:r>
            <a:r>
              <a:rPr lang="en-US" sz="3200" dirty="0"/>
              <a:t> </a:t>
            </a:r>
            <a:r>
              <a:rPr lang="en-US" sz="3200" dirty="0" err="1"/>
              <a:t>Vorbereitung</a:t>
            </a:r>
            <a:endParaRPr lang="de-DE" sz="3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48506" y="397080"/>
            <a:ext cx="3494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praktische Teilprüfung</a:t>
            </a:r>
            <a:endParaRPr lang="de-DE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9080" y="1072723"/>
            <a:ext cx="1800000" cy="281102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marL="182558"/>
            <a:r>
              <a:rPr lang="de-DE" sz="3200" dirty="0"/>
              <a:t>Grafik</a:t>
            </a:r>
            <a:endParaRPr lang="de-DE" sz="3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86377" y="1072724"/>
            <a:ext cx="9656419" cy="28110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Zeichnerische Grundfertigkeiten </a:t>
            </a:r>
            <a:br>
              <a:rPr lang="de-DE" sz="2000" dirty="0"/>
            </a:br>
            <a:r>
              <a:rPr lang="de-DE" sz="2000" dirty="0"/>
              <a:t>(Linienführung, Hell-Dunkel durch Parallelschraffuren, Kreuzschraffungen, etc.)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proportionsgerechte Abbildung einfacher Objekte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Plastische Darstellung von Objekten durch Anwendung des Helligkeitskontrasts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Flächengestaltung mit Hilfe von Helligkeitskontrast und Struktur- bzw. Texturdarstellung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Kompositorische Grundlagen (Anordnung von Linien und Flächen, </a:t>
            </a:r>
            <a:r>
              <a:rPr lang="de-DE" sz="2000" dirty="0" err="1"/>
              <a:t>Gerichtetheiten</a:t>
            </a:r>
            <a:r>
              <a:rPr lang="de-DE" sz="2000" dirty="0"/>
              <a:t>, etc.)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Abstrahierende Darstellungsweise </a:t>
            </a:r>
            <a:br>
              <a:rPr lang="de-DE" sz="2000" dirty="0"/>
            </a:br>
            <a:r>
              <a:rPr lang="de-DE" sz="2000" dirty="0"/>
              <a:t>(Formen zusammenfassen, Details vernachlässigen, etc.)</a:t>
            </a:r>
            <a:endParaRPr lang="de-DE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9080" y="4098269"/>
            <a:ext cx="1800000" cy="24006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marL="182558"/>
            <a:r>
              <a:rPr lang="de-DE" sz="3200" dirty="0"/>
              <a:t>Farbe</a:t>
            </a:r>
          </a:p>
          <a:p>
            <a:pPr marL="182558"/>
            <a:r>
              <a:rPr lang="de-DE" sz="3200" dirty="0"/>
              <a:t>Malerei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86376" y="4098270"/>
            <a:ext cx="9656419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Malerische Grundfertigkeiten </a:t>
            </a:r>
            <a:br>
              <a:rPr lang="de-DE" sz="2000" dirty="0"/>
            </a:br>
            <a:r>
              <a:rPr lang="de-DE" sz="2000" dirty="0"/>
              <a:t>(Farben mischen, Farbflächen anlegen, Pinselduktus, etc.)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Farbverschränkungen (z. B. gleiche oder ähnliche Farbtöne in Figur- und Grundbereich)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Kompositorische Grundlagen </a:t>
            </a:r>
            <a:br>
              <a:rPr lang="de-DE" sz="2000" dirty="0"/>
            </a:br>
            <a:r>
              <a:rPr lang="de-DE" sz="2000" dirty="0"/>
              <a:t>(Anordnung der Farbflächen, Farbharmonie, Farbkontraste, </a:t>
            </a:r>
            <a:r>
              <a:rPr lang="de-DE" sz="2000" dirty="0" err="1"/>
              <a:t>Gerichtetheiten</a:t>
            </a:r>
            <a:r>
              <a:rPr lang="de-DE" sz="2000" dirty="0"/>
              <a:t>, etc.)</a:t>
            </a:r>
          </a:p>
          <a:p>
            <a:pPr marL="342891" indent="-255582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de-DE" sz="2000" dirty="0"/>
              <a:t>Fähigkeit zu abstrahierter Darstellung </a:t>
            </a:r>
            <a:br>
              <a:rPr lang="de-DE" sz="2000" dirty="0"/>
            </a:br>
            <a:r>
              <a:rPr lang="de-DE" sz="2000" dirty="0"/>
              <a:t>(Formen und Farbflächen vereinfachen und zusammenfassen)</a:t>
            </a:r>
          </a:p>
        </p:txBody>
      </p:sp>
    </p:spTree>
    <p:extLst>
      <p:ext uri="{BB962C8B-B14F-4D97-AF65-F5344CB8AC3E}">
        <p14:creationId xmlns:p14="http://schemas.microsoft.com/office/powerpoint/2010/main" val="7694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2947">
        <p:fade/>
      </p:transition>
    </mc:Choice>
    <mc:Fallback xmlns="">
      <p:transition spd="med" advClick="0" advTm="62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 advAuto="3000"/>
      <p:bldP spid="4" grpId="0" animBg="1"/>
      <p:bldP spid="13" grpId="0" uiExpand="1" build="p" animBg="1" advAuto="3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5459" r="7196" b="5306"/>
          <a:stretch/>
        </p:blipFill>
        <p:spPr>
          <a:xfrm>
            <a:off x="425071" y="246192"/>
            <a:ext cx="11244415" cy="6408200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4700017" y="2785078"/>
            <a:ext cx="6752032" cy="10215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6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identitätsstiftend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 rot="21139658">
            <a:off x="3563315" y="4920452"/>
            <a:ext cx="7104988" cy="10215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6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prozessorientiert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021305" y="4663884"/>
            <a:ext cx="5400000" cy="10215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6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offen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728229" y="647259"/>
            <a:ext cx="4959196" cy="2572391"/>
          </a:xfrm>
          <a:noFill/>
          <a:ln>
            <a:noFill/>
          </a:ln>
        </p:spPr>
        <p:txBody>
          <a:bodyPr/>
          <a:lstStyle/>
          <a:p>
            <a:pPr algn="l"/>
            <a:r>
              <a:rPr lang="de-DE" sz="8000" b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Bildende </a:t>
            </a:r>
            <a:br>
              <a:rPr lang="de-DE" sz="8000" b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0" b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Kunst</a:t>
            </a:r>
            <a:r>
              <a:rPr lang="de-DE" sz="6000" b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5" name="Ellipse 14"/>
          <p:cNvSpPr/>
          <p:nvPr/>
        </p:nvSpPr>
        <p:spPr>
          <a:xfrm>
            <a:off x="805305" y="5066661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411499" y="3163358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86328" y="5852300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" name="05 Caria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48"/>
                  <p14:fade in="10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465" y="57534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80079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4" grpId="0"/>
      <p:bldP spid="15" grpId="0" animBg="1"/>
      <p:bldP spid="16" grpId="0" animBg="1"/>
      <p:bldP spid="17" grpId="0" animBg="1"/>
    </p:bldLst>
  </p:timing>
  <p:extLst mod="1">
    <p:ext uri="{E180D4A7-C9FB-4DFB-919C-405C955672EB}">
      <p14:showEvtLst xmlns:p14="http://schemas.microsoft.com/office/powerpoint/2010/main">
        <p14:playEvt time="2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315" y="365125"/>
            <a:ext cx="11553372" cy="1325563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de-DE" sz="3200" b="1" dirty="0"/>
              <a:t>Seminar für Ausbildung und Fortbildung der Lehrkräfte Karlsruhe </a:t>
            </a:r>
            <a:br>
              <a:rPr lang="de-DE" sz="3200" b="1" dirty="0"/>
            </a:br>
            <a:r>
              <a:rPr lang="de-DE" sz="3200" dirty="0"/>
              <a:t>Pädagogisches Fachseminar - MUSISCH TECHNISCHE FÄCHER 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1520589" y="2122057"/>
            <a:ext cx="2990669" cy="841913"/>
          </a:xfrm>
          <a:prstGeom prst="wedgeRoundRectCallout">
            <a:avLst>
              <a:gd name="adj1" fmla="val -50848"/>
              <a:gd name="adj2" fmla="val 13648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„Vielen Dank für Ihre Aufmerksamkeit.“</a:t>
            </a:r>
            <a:endParaRPr lang="de-DE" sz="20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8344881" y="2122057"/>
            <a:ext cx="3332936" cy="1522950"/>
          </a:xfrm>
          <a:prstGeom prst="wedgeRoundRectCallout">
            <a:avLst>
              <a:gd name="adj1" fmla="val -63011"/>
              <a:gd name="adj2" fmla="val 61444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„Wir freuen uns, Sie im kommenden Ausbildungsjahr</a:t>
            </a:r>
          </a:p>
          <a:p>
            <a:r>
              <a:rPr lang="de-DE" sz="20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begrüßen zu dürfen.“</a:t>
            </a:r>
            <a:endParaRPr lang="de-DE" sz="20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88" y="1963903"/>
            <a:ext cx="4061280" cy="54150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541" y="1963903"/>
            <a:ext cx="3670573" cy="489409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1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6990" r="7890" b="8477"/>
          <a:stretch/>
        </p:blipFill>
        <p:spPr>
          <a:xfrm>
            <a:off x="540688" y="206769"/>
            <a:ext cx="11183651" cy="62908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687" y="4605912"/>
            <a:ext cx="9176619" cy="1346524"/>
          </a:xfr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8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Bildende Kunst </a:t>
            </a:r>
          </a:p>
        </p:txBody>
      </p:sp>
      <p:sp>
        <p:nvSpPr>
          <p:cNvPr id="16" name="Rechteck 15"/>
          <p:cNvSpPr/>
          <p:nvPr/>
        </p:nvSpPr>
        <p:spPr>
          <a:xfrm>
            <a:off x="3322399" y="461665"/>
            <a:ext cx="4828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wahrnehmen</a:t>
            </a:r>
            <a:endParaRPr lang="de-DE" sz="5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18140" y="1425168"/>
            <a:ext cx="5632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kommunizieren</a:t>
            </a:r>
            <a:endParaRPr lang="de-DE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725026" y="2388669"/>
            <a:ext cx="3425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gestalten</a:t>
            </a:r>
            <a:endParaRPr lang="de-DE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382887" y="817208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382887" y="177883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382887" y="2742335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515209" y="3352172"/>
            <a:ext cx="4635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präsentieren</a:t>
            </a:r>
            <a:endParaRPr lang="de-DE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8382887" y="3705836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9" name="05 Cari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079" y="59443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161">
        <p:fade/>
      </p:transition>
    </mc:Choice>
    <mc:Fallback xmlns="">
      <p:transition spd="med" advClick="0" advTm="19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16" grpId="0"/>
      <p:bldP spid="17" grpId="0"/>
      <p:bldP spid="18" grpId="0"/>
      <p:bldP spid="14" grpId="0"/>
    </p:bldLst>
  </p:timing>
  <p:extLst mod="1">
    <p:ext uri="{E180D4A7-C9FB-4DFB-919C-405C955672EB}">
      <p14:showEvtLst xmlns:p14="http://schemas.microsoft.com/office/powerpoint/2010/main">
        <p14:playEvt time="1" objId="1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21" y="200331"/>
            <a:ext cx="4355859" cy="30015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978555" y="1051525"/>
            <a:ext cx="7013575" cy="710883"/>
          </a:xfrm>
        </p:spPr>
        <p:txBody>
          <a:bodyPr>
            <a:noAutofit/>
          </a:bodyPr>
          <a:lstStyle/>
          <a:p>
            <a:pPr algn="l"/>
            <a:r>
              <a:rPr lang="de-DE" sz="4000" dirty="0" smtClean="0">
                <a:latin typeface="+mj-lt"/>
              </a:rPr>
              <a:t>1. Als Fachlehrer*in…</a:t>
            </a:r>
            <a:endParaRPr lang="de-DE" sz="4000" dirty="0"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78555" y="3186080"/>
            <a:ext cx="9022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fördere ich Kreativität und ästhetische Sensibilität.</a:t>
            </a:r>
          </a:p>
        </p:txBody>
      </p:sp>
      <p:sp>
        <p:nvSpPr>
          <p:cNvPr id="6" name="Rechteck 5"/>
          <p:cNvSpPr/>
          <p:nvPr/>
        </p:nvSpPr>
        <p:spPr>
          <a:xfrm>
            <a:off x="978556" y="3835044"/>
            <a:ext cx="9177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initiiere ich die Entfaltung imaginativer Fähigkeiten.</a:t>
            </a:r>
          </a:p>
        </p:txBody>
      </p:sp>
      <p:sp>
        <p:nvSpPr>
          <p:cNvPr id="7" name="Rechteck 6"/>
          <p:cNvSpPr/>
          <p:nvPr/>
        </p:nvSpPr>
        <p:spPr>
          <a:xfrm>
            <a:off x="978555" y="4484008"/>
            <a:ext cx="8471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unterstütze ich die Persönlichkeitsentwicklung.</a:t>
            </a:r>
          </a:p>
        </p:txBody>
      </p:sp>
      <p:sp>
        <p:nvSpPr>
          <p:cNvPr id="8" name="Rechteck 7"/>
          <p:cNvSpPr/>
          <p:nvPr/>
        </p:nvSpPr>
        <p:spPr>
          <a:xfrm>
            <a:off x="978555" y="2537116"/>
            <a:ext cx="5449762" cy="523220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helfe ich, die Welt zu deuten.</a:t>
            </a:r>
          </a:p>
        </p:txBody>
      </p:sp>
      <p:sp>
        <p:nvSpPr>
          <p:cNvPr id="10" name="Rechteck 9"/>
          <p:cNvSpPr/>
          <p:nvPr/>
        </p:nvSpPr>
        <p:spPr>
          <a:xfrm>
            <a:off x="978555" y="1888152"/>
            <a:ext cx="621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ermögliche ich kulturelle Bildung.</a:t>
            </a:r>
          </a:p>
        </p:txBody>
      </p:sp>
      <p:sp>
        <p:nvSpPr>
          <p:cNvPr id="11" name="Rechteck 10"/>
          <p:cNvSpPr/>
          <p:nvPr/>
        </p:nvSpPr>
        <p:spPr>
          <a:xfrm>
            <a:off x="978555" y="5132971"/>
            <a:ext cx="729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lehre ich Wertschätzung für das andere.</a:t>
            </a:r>
          </a:p>
        </p:txBody>
      </p:sp>
    </p:spTree>
    <p:extLst>
      <p:ext uri="{BB962C8B-B14F-4D97-AF65-F5344CB8AC3E}">
        <p14:creationId xmlns:p14="http://schemas.microsoft.com/office/powerpoint/2010/main" val="20781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6507">
        <p:fade/>
      </p:transition>
    </mc:Choice>
    <mc:Fallback xmlns="">
      <p:transition spd="med" advClick="0" advTm="36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200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790514" y="1896047"/>
            <a:ext cx="6918960" cy="1234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000" dirty="0" smtClean="0">
                <a:latin typeface="+mj-lt"/>
              </a:rPr>
              <a:t>2. Als </a:t>
            </a:r>
            <a:r>
              <a:rPr lang="de-DE" sz="4000" dirty="0">
                <a:latin typeface="+mj-lt"/>
              </a:rPr>
              <a:t>Fachlehrer*in unterrichte</a:t>
            </a:r>
            <a:br>
              <a:rPr lang="de-DE" sz="4000" dirty="0">
                <a:latin typeface="+mj-lt"/>
              </a:rPr>
            </a:br>
            <a:r>
              <a:rPr lang="de-DE" sz="4000" dirty="0">
                <a:latin typeface="+mj-lt"/>
              </a:rPr>
              <a:t>ich Bildende </a:t>
            </a:r>
            <a:r>
              <a:rPr lang="de-DE" sz="4000" dirty="0" smtClean="0">
                <a:latin typeface="+mj-lt"/>
              </a:rPr>
              <a:t>Kunst…</a:t>
            </a:r>
            <a:endParaRPr lang="de-DE" sz="4000" dirty="0"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90515" y="4428962"/>
            <a:ext cx="537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der Gemeinschaftsschule.</a:t>
            </a:r>
          </a:p>
        </p:txBody>
      </p:sp>
      <p:sp>
        <p:nvSpPr>
          <p:cNvPr id="6" name="Rechteck 5"/>
          <p:cNvSpPr/>
          <p:nvPr/>
        </p:nvSpPr>
        <p:spPr>
          <a:xfrm>
            <a:off x="790514" y="5077926"/>
            <a:ext cx="6126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 Gymnasium bis zur Klasse 10.</a:t>
            </a:r>
          </a:p>
        </p:txBody>
      </p:sp>
      <p:sp>
        <p:nvSpPr>
          <p:cNvPr id="8" name="Rechteck 7"/>
          <p:cNvSpPr/>
          <p:nvPr/>
        </p:nvSpPr>
        <p:spPr>
          <a:xfrm>
            <a:off x="790515" y="3779998"/>
            <a:ext cx="6790705" cy="523220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Werkrealschulen und Realschulen.</a:t>
            </a:r>
          </a:p>
        </p:txBody>
      </p:sp>
      <p:sp>
        <p:nvSpPr>
          <p:cNvPr id="10" name="Rechteck 9"/>
          <p:cNvSpPr/>
          <p:nvPr/>
        </p:nvSpPr>
        <p:spPr>
          <a:xfrm>
            <a:off x="790514" y="3131034"/>
            <a:ext cx="6176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Grundschulen (Kunst/Werken).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7010400" y="30357"/>
            <a:ext cx="5181600" cy="2690363"/>
            <a:chOff x="0" y="159359"/>
            <a:chExt cx="12192000" cy="653928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9359"/>
              <a:ext cx="12192000" cy="6539281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7" name="Ellipse 6"/>
            <p:cNvSpPr/>
            <p:nvPr/>
          </p:nvSpPr>
          <p:spPr>
            <a:xfrm rot="20701500">
              <a:off x="1144179" y="2112438"/>
              <a:ext cx="429366" cy="628650"/>
            </a:xfrm>
            <a:prstGeom prst="ellipse">
              <a:avLst/>
            </a:prstGeom>
            <a:solidFill>
              <a:srgbClr val="F4B183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577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9509">
        <p:fade/>
      </p:transition>
    </mc:Choice>
    <mc:Fallback xmlns="">
      <p:transition spd="med" advClick="0" advTm="29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659048" y="2149636"/>
            <a:ext cx="6602413" cy="70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000" dirty="0" smtClean="0">
                <a:latin typeface="+mj-lt"/>
              </a:rPr>
              <a:t>3. Als </a:t>
            </a:r>
            <a:r>
              <a:rPr lang="de-DE" sz="4000" dirty="0">
                <a:latin typeface="+mj-lt"/>
              </a:rPr>
              <a:t>Fachlehrer*in lerne ich</a:t>
            </a:r>
            <a:r>
              <a:rPr lang="de-DE" sz="4000" dirty="0" smtClean="0">
                <a:latin typeface="+mj-lt"/>
              </a:rPr>
              <a:t>,…</a:t>
            </a:r>
            <a:endParaRPr lang="de-DE" sz="40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8777" y="3691024"/>
            <a:ext cx="984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dass Transparenz und Bewertung  zusammen gehören.</a:t>
            </a:r>
          </a:p>
        </p:txBody>
      </p:sp>
      <p:sp>
        <p:nvSpPr>
          <p:cNvPr id="7" name="Rechteck 6"/>
          <p:cNvSpPr/>
          <p:nvPr/>
        </p:nvSpPr>
        <p:spPr>
          <a:xfrm>
            <a:off x="658775" y="5103086"/>
            <a:ext cx="7838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warum ein Bild immer ein Sprechanlass ist.</a:t>
            </a:r>
          </a:p>
        </p:txBody>
      </p:sp>
      <p:sp>
        <p:nvSpPr>
          <p:cNvPr id="8" name="Rechteck 7"/>
          <p:cNvSpPr/>
          <p:nvPr/>
        </p:nvSpPr>
        <p:spPr>
          <a:xfrm>
            <a:off x="658775" y="4397055"/>
            <a:ext cx="8812092" cy="523220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die Frottage von der </a:t>
            </a:r>
            <a:r>
              <a:rPr lang="de-DE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Grattage</a:t>
            </a: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unterscheidet.</a:t>
            </a:r>
          </a:p>
        </p:txBody>
      </p:sp>
      <p:sp>
        <p:nvSpPr>
          <p:cNvPr id="10" name="Rechteck 9"/>
          <p:cNvSpPr/>
          <p:nvPr/>
        </p:nvSpPr>
        <p:spPr>
          <a:xfrm>
            <a:off x="658776" y="2984993"/>
            <a:ext cx="9093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Leonardo da Vinci mit </a:t>
            </a:r>
            <a:r>
              <a:rPr lang="de-DE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Banksy</a:t>
            </a: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gemeinsam hat.</a:t>
            </a:r>
          </a:p>
        </p:txBody>
      </p:sp>
      <p:sp>
        <p:nvSpPr>
          <p:cNvPr id="11" name="Rechteck 10"/>
          <p:cNvSpPr/>
          <p:nvPr/>
        </p:nvSpPr>
        <p:spPr>
          <a:xfrm>
            <a:off x="658775" y="5809116"/>
            <a:ext cx="9214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/>
              </a:buClr>
              <a:buFont typeface="Open Sans" panose="020B0606030504020204" pitchFamily="34" charset="0"/>
              <a:buChar char="…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dass es auch im Fach Bildende Kunst Lernziele gibt.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26783"/>
          <a:stretch/>
        </p:blipFill>
        <p:spPr>
          <a:xfrm>
            <a:off x="7106245" y="402769"/>
            <a:ext cx="4779164" cy="26137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619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1513">
        <p:fade/>
      </p:transition>
    </mc:Choice>
    <mc:Fallback xmlns="">
      <p:transition spd="med" advClick="0" advTm="31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667502" y="1816163"/>
            <a:ext cx="7711440" cy="70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000" dirty="0" smtClean="0">
                <a:latin typeface="+mj-lt"/>
              </a:rPr>
              <a:t>4. Diese </a:t>
            </a:r>
            <a:r>
              <a:rPr lang="de-DE" sz="4000" dirty="0">
                <a:latin typeface="+mj-lt"/>
              </a:rPr>
              <a:t>Highlights erwarten mich:</a:t>
            </a:r>
          </a:p>
        </p:txBody>
      </p:sp>
      <p:sp>
        <p:nvSpPr>
          <p:cNvPr id="6" name="Rechteck 5"/>
          <p:cNvSpPr/>
          <p:nvPr/>
        </p:nvSpPr>
        <p:spPr>
          <a:xfrm>
            <a:off x="659048" y="3479019"/>
            <a:ext cx="10077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Konzeption und Durchführung einer Ausstellung mit einer festlichen Vernissage.</a:t>
            </a:r>
          </a:p>
        </p:txBody>
      </p:sp>
      <p:sp>
        <p:nvSpPr>
          <p:cNvPr id="8" name="Rechteck 7"/>
          <p:cNvSpPr/>
          <p:nvPr/>
        </p:nvSpPr>
        <p:spPr>
          <a:xfrm>
            <a:off x="659048" y="4694736"/>
            <a:ext cx="6285695" cy="523220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pPr marL="457189" indent="-457189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museumspädagogische Aktionen.</a:t>
            </a:r>
          </a:p>
        </p:txBody>
      </p:sp>
      <p:sp>
        <p:nvSpPr>
          <p:cNvPr id="10" name="Rechteck 9"/>
          <p:cNvSpPr/>
          <p:nvPr/>
        </p:nvSpPr>
        <p:spPr>
          <a:xfrm>
            <a:off x="667502" y="2694189"/>
            <a:ext cx="11128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intensive Workshopwoche in Ateliers von Künstler*innen.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10794" r="7439" b="10899"/>
          <a:stretch/>
        </p:blipFill>
        <p:spPr>
          <a:xfrm>
            <a:off x="6947280" y="3740629"/>
            <a:ext cx="4802435" cy="311737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3175" b="10264"/>
          <a:stretch/>
        </p:blipFill>
        <p:spPr>
          <a:xfrm>
            <a:off x="7480127" y="-31425"/>
            <a:ext cx="4146643" cy="280790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709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850">
        <p:fade/>
      </p:transition>
    </mc:Choice>
    <mc:Fallback xmlns="">
      <p:transition spd="med" advClick="0" advTm="26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2252" y="505848"/>
            <a:ext cx="4221480" cy="67648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5. Eignungsprüfung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840000" y="540000"/>
            <a:ext cx="4573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schriftliche Teilprüfung</a:t>
            </a:r>
            <a:endParaRPr lang="de-DE" sz="3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40000" y="1258148"/>
            <a:ext cx="4497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Bearbeitungszeit: 45 Minuten</a:t>
            </a: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072252" y="2380398"/>
            <a:ext cx="10515403" cy="289440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3600" dirty="0"/>
              <a:t>Aufgabe zu den </a:t>
            </a:r>
            <a:r>
              <a:rPr lang="de-DE" sz="3600" dirty="0" smtClean="0"/>
              <a:t>Bereichen:</a:t>
            </a:r>
            <a:endParaRPr lang="de-DE" sz="3600" dirty="0"/>
          </a:p>
          <a:p>
            <a:pPr marL="719121" fontAlgn="ctr"/>
            <a:r>
              <a:rPr lang="en-US" sz="3200" dirty="0" err="1"/>
              <a:t>Kunstgeschichte</a:t>
            </a:r>
            <a:r>
              <a:rPr lang="en-US" sz="3200" dirty="0"/>
              <a:t> </a:t>
            </a:r>
            <a:endParaRPr lang="de-DE" sz="3200" dirty="0"/>
          </a:p>
          <a:p>
            <a:pPr marL="719121" fontAlgn="ctr"/>
            <a:r>
              <a:rPr lang="en-US" sz="3200" dirty="0" err="1"/>
              <a:t>Farbenlehre</a:t>
            </a:r>
            <a:endParaRPr lang="de-DE" sz="3200" dirty="0"/>
          </a:p>
          <a:p>
            <a:pPr marL="719121" fontAlgn="ctr"/>
            <a:r>
              <a:rPr lang="en-US" sz="3200" dirty="0" err="1"/>
              <a:t>Körper</a:t>
            </a:r>
            <a:r>
              <a:rPr lang="en-US" sz="3200" dirty="0"/>
              <a:t>- und </a:t>
            </a:r>
            <a:r>
              <a:rPr lang="en-US" sz="3200" dirty="0" err="1"/>
              <a:t>Raumdarstellung</a:t>
            </a:r>
            <a:endParaRPr lang="de-DE" sz="3200" dirty="0"/>
          </a:p>
          <a:p>
            <a:pPr marL="719121" fontAlgn="ctr"/>
            <a:r>
              <a:rPr lang="en-US" sz="3200" dirty="0" err="1"/>
              <a:t>Auseinandersetzung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 </a:t>
            </a:r>
            <a:r>
              <a:rPr lang="en-US" sz="3200" dirty="0" err="1"/>
              <a:t>Erscheinungsformen</a:t>
            </a:r>
            <a:r>
              <a:rPr lang="en-US" sz="3200" dirty="0"/>
              <a:t> </a:t>
            </a:r>
            <a:r>
              <a:rPr lang="en-US" sz="3200" dirty="0" smtClean="0"/>
              <a:t>der Kunst</a:t>
            </a:r>
            <a:endParaRPr lang="de-DE" sz="3200" dirty="0"/>
          </a:p>
        </p:txBody>
      </p:sp>
      <p:sp>
        <p:nvSpPr>
          <p:cNvPr id="6" name="Ellipse 5"/>
          <p:cNvSpPr/>
          <p:nvPr/>
        </p:nvSpPr>
        <p:spPr>
          <a:xfrm>
            <a:off x="1624039" y="3261917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624039" y="3727640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24039" y="4193363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624039" y="4659087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284">
        <p:fade/>
      </p:transition>
    </mc:Choice>
    <mc:Fallback xmlns="">
      <p:transition spd="med" advClick="0" advTm="23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3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uiExpand="1" build="p" animBg="1" advAuto="4000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125503" y="59747"/>
            <a:ext cx="3593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schriftliche Teilprüfung</a:t>
            </a:r>
            <a:endParaRPr lang="de-DE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1545" y="14067"/>
            <a:ext cx="4886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Vorschläge</a:t>
            </a:r>
            <a:r>
              <a:rPr lang="en-US" sz="3200" dirty="0"/>
              <a:t> </a:t>
            </a:r>
            <a:r>
              <a:rPr lang="en-US" sz="3200" dirty="0" err="1"/>
              <a:t>zur</a:t>
            </a:r>
            <a:r>
              <a:rPr lang="en-US" sz="3200" dirty="0"/>
              <a:t> </a:t>
            </a:r>
            <a:r>
              <a:rPr lang="en-US" sz="3200" dirty="0" err="1"/>
              <a:t>Vorbereitung</a:t>
            </a:r>
            <a:endParaRPr lang="de-DE" sz="3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5003" y="612735"/>
            <a:ext cx="2340000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de-DE" sz="2000" dirty="0"/>
              <a:t>Grundkenntnisse in den Bereichen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683179" y="1419958"/>
            <a:ext cx="9036000" cy="12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363530" indent="-276218">
              <a:spcBef>
                <a:spcPts val="505"/>
              </a:spcBef>
              <a:buSzPct val="100000"/>
              <a:buFont typeface="Arial" panose="020B0604020202020204" pitchFamily="34" charset="0"/>
              <a:buChar char="•"/>
              <a:tabLst>
                <a:tab pos="363530" algn="l"/>
              </a:tabLst>
            </a:pPr>
            <a:r>
              <a:rPr lang="de-DE" sz="2000" dirty="0"/>
              <a:t>Überblickswissen über bedeutende kunstgeschichtliche Epochen u. deren</a:t>
            </a:r>
            <a:r>
              <a:rPr lang="de-DE" sz="2000" spc="-31" dirty="0"/>
              <a:t> </a:t>
            </a:r>
            <a:r>
              <a:rPr lang="de-DE" sz="2000" dirty="0"/>
              <a:t>Stilmerkmale</a:t>
            </a:r>
          </a:p>
          <a:p>
            <a:pPr marL="363530" indent="-276218">
              <a:buSzPct val="100000"/>
              <a:buFont typeface="Arial" panose="020B0604020202020204" pitchFamily="34" charset="0"/>
              <a:buChar char="•"/>
              <a:tabLst>
                <a:tab pos="363530" algn="l"/>
              </a:tabLst>
            </a:pPr>
            <a:r>
              <a:rPr lang="de-DE" sz="2000" spc="-5" dirty="0"/>
              <a:t>Kenntniss</a:t>
            </a:r>
            <a:r>
              <a:rPr lang="de-DE" sz="2000" dirty="0"/>
              <a:t>e</a:t>
            </a:r>
            <a:r>
              <a:rPr lang="de-DE" sz="2000" spc="71" dirty="0"/>
              <a:t> </a:t>
            </a:r>
            <a:r>
              <a:rPr lang="de-DE" sz="2000" spc="-5" dirty="0"/>
              <a:t>übe</a:t>
            </a:r>
            <a:r>
              <a:rPr lang="de-DE" sz="2000" dirty="0"/>
              <a:t>r </a:t>
            </a:r>
            <a:r>
              <a:rPr lang="de-DE" sz="2000" spc="-5" dirty="0"/>
              <a:t>wichtige</a:t>
            </a:r>
            <a:r>
              <a:rPr lang="de-DE" sz="2000" spc="20" dirty="0"/>
              <a:t> </a:t>
            </a:r>
            <a:r>
              <a:rPr lang="de-DE" sz="2000" spc="-5" dirty="0"/>
              <a:t>Künstlerinne</a:t>
            </a:r>
            <a:r>
              <a:rPr lang="de-DE" sz="2000" dirty="0"/>
              <a:t>n</a:t>
            </a:r>
            <a:r>
              <a:rPr lang="de-DE" sz="2000" spc="111" dirty="0"/>
              <a:t> </a:t>
            </a:r>
            <a:r>
              <a:rPr lang="de-DE" sz="2000" dirty="0"/>
              <a:t>/</a:t>
            </a:r>
            <a:r>
              <a:rPr lang="de-DE" sz="2000" spc="5" dirty="0"/>
              <a:t> </a:t>
            </a:r>
            <a:r>
              <a:rPr lang="de-DE" sz="2000" spc="-5" dirty="0"/>
              <a:t>Künstle</a:t>
            </a:r>
            <a:r>
              <a:rPr lang="de-DE" sz="2000" dirty="0"/>
              <a:t>r</a:t>
            </a:r>
            <a:r>
              <a:rPr lang="de-DE" sz="2000" spc="55" dirty="0"/>
              <a:t> </a:t>
            </a:r>
            <a:r>
              <a:rPr lang="de-DE" sz="2000" spc="-5" dirty="0"/>
              <a:t>un</a:t>
            </a:r>
            <a:r>
              <a:rPr lang="de-DE" sz="2000" dirty="0"/>
              <a:t>d</a:t>
            </a:r>
            <a:r>
              <a:rPr lang="de-DE" sz="2000" spc="-40" dirty="0"/>
              <a:t> </a:t>
            </a:r>
            <a:r>
              <a:rPr lang="de-DE" sz="2000" spc="-5" dirty="0"/>
              <a:t>dere</a:t>
            </a:r>
            <a:r>
              <a:rPr lang="de-DE" sz="2000" dirty="0"/>
              <a:t>n</a:t>
            </a:r>
            <a:r>
              <a:rPr lang="de-DE" sz="2000" spc="35" dirty="0"/>
              <a:t> </a:t>
            </a:r>
            <a:r>
              <a:rPr lang="de-DE" sz="2000" spc="-5" dirty="0"/>
              <a:t>Werke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65003" y="1417313"/>
            <a:ext cx="2340000" cy="122400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de-DE" sz="2000" dirty="0"/>
              <a:t>Kunstgeschichte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5003" y="2738005"/>
            <a:ext cx="2340000" cy="144000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de-DE" sz="2000" dirty="0"/>
              <a:t>Farbenlehre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65003" y="4274697"/>
            <a:ext cx="2340000" cy="146292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de-DE" sz="2000" dirty="0"/>
              <a:t>Körper- und Raumdarstellung</a:t>
            </a:r>
            <a:endParaRPr lang="de-DE" sz="20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5003" y="5834310"/>
            <a:ext cx="2340000" cy="88765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>
              <a:defRPr/>
            </a:pPr>
            <a:r>
              <a:rPr lang="de-DE" sz="2000" dirty="0"/>
              <a:t>Auseinandersetzung mit der Kunst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683179" y="2743294"/>
            <a:ext cx="9036000" cy="143471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430212" indent="-342900">
              <a:spcBef>
                <a:spcPts val="85"/>
              </a:spcBef>
              <a:buSzPct val="100000"/>
              <a:buFont typeface="Arial" panose="020B0604020202020204" pitchFamily="34" charset="0"/>
              <a:buChar char="•"/>
              <a:tabLst>
                <a:tab pos="363530" algn="l"/>
              </a:tabLst>
            </a:pPr>
            <a:r>
              <a:rPr lang="de-DE" sz="2000" dirty="0"/>
              <a:t>Farbordnungen / Farbmischung /</a:t>
            </a:r>
            <a:r>
              <a:rPr lang="de-DE" sz="2000" spc="-245" dirty="0"/>
              <a:t> </a:t>
            </a:r>
            <a:r>
              <a:rPr lang="de-DE" sz="2000" dirty="0" smtClean="0"/>
              <a:t>Farbkontraste</a:t>
            </a:r>
          </a:p>
          <a:p>
            <a:pPr marL="430212" indent="-342900">
              <a:spcBef>
                <a:spcPts val="85"/>
              </a:spcBef>
              <a:buSzPct val="100000"/>
              <a:buFont typeface="Arial" panose="020B0604020202020204" pitchFamily="34" charset="0"/>
              <a:buChar char="•"/>
              <a:tabLst>
                <a:tab pos="363530" algn="l"/>
              </a:tabLst>
            </a:pPr>
            <a:r>
              <a:rPr lang="de-DE" sz="2000" dirty="0" smtClean="0"/>
              <a:t>Gegenstands-</a:t>
            </a:r>
            <a:r>
              <a:rPr lang="de-DE" sz="2000" dirty="0"/>
              <a:t>, Lokal-  und Erscheinungsfarbe</a:t>
            </a:r>
          </a:p>
          <a:p>
            <a:pPr marL="430212" indent="-342900">
              <a:buSzPct val="100000"/>
              <a:buFont typeface="Arial" panose="020B0604020202020204" pitchFamily="34" charset="0"/>
              <a:buChar char="•"/>
              <a:tabLst>
                <a:tab pos="363530" algn="l"/>
              </a:tabLst>
            </a:pPr>
            <a:r>
              <a:rPr lang="de-DE" sz="2000" dirty="0"/>
              <a:t>Farbqualitäten</a:t>
            </a:r>
            <a:r>
              <a:rPr lang="de-DE" sz="2000" spc="-100" dirty="0"/>
              <a:t> </a:t>
            </a:r>
            <a:r>
              <a:rPr lang="de-DE" sz="2000" dirty="0"/>
              <a:t>wie</a:t>
            </a:r>
            <a:r>
              <a:rPr lang="de-DE" sz="2000" spc="-45" dirty="0"/>
              <a:t> </a:t>
            </a:r>
            <a:r>
              <a:rPr lang="de-DE" sz="2000" dirty="0"/>
              <a:t>Far</a:t>
            </a:r>
            <a:r>
              <a:rPr lang="de-DE" sz="2000" spc="-25" dirty="0"/>
              <a:t>b</a:t>
            </a:r>
            <a:r>
              <a:rPr lang="de-DE" sz="2000" dirty="0"/>
              <a:t>ton</a:t>
            </a:r>
            <a:r>
              <a:rPr lang="de-DE" sz="2000" spc="-31" dirty="0"/>
              <a:t> </a:t>
            </a:r>
            <a:r>
              <a:rPr lang="de-DE" sz="2000" dirty="0"/>
              <a:t>/ Farbhelligkeit /</a:t>
            </a:r>
            <a:r>
              <a:rPr lang="de-DE" sz="2000" spc="-111" dirty="0"/>
              <a:t> </a:t>
            </a:r>
            <a:r>
              <a:rPr lang="de-DE" sz="2000" spc="-111" dirty="0" smtClean="0"/>
              <a:t/>
            </a:r>
            <a:br>
              <a:rPr lang="de-DE" sz="2000" spc="-111" dirty="0" smtClean="0"/>
            </a:br>
            <a:r>
              <a:rPr lang="de-DE" sz="2000" dirty="0" smtClean="0"/>
              <a:t>Farbintensität</a:t>
            </a:r>
            <a:r>
              <a:rPr lang="de-DE" sz="2000" spc="-75" dirty="0" smtClean="0"/>
              <a:t> </a:t>
            </a:r>
            <a:r>
              <a:rPr lang="de-DE" sz="2000" dirty="0"/>
              <a:t>(leuchtend,</a:t>
            </a:r>
            <a:r>
              <a:rPr lang="de-DE" sz="2000" spc="100" dirty="0"/>
              <a:t> </a:t>
            </a:r>
            <a:r>
              <a:rPr lang="de-DE" sz="2000" dirty="0"/>
              <a:t>trüb)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683179" y="4282632"/>
            <a:ext cx="9036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363530" indent="-271456">
              <a:buSzPct val="100000"/>
              <a:buFont typeface="Arial" panose="020B0604020202020204" pitchFamily="34" charset="0"/>
              <a:buChar char="•"/>
              <a:tabLst>
                <a:tab pos="6332380" algn="l"/>
              </a:tabLst>
            </a:pPr>
            <a:r>
              <a:rPr lang="de-DE" sz="2000" dirty="0"/>
              <a:t>nicht-perspektivische Mittel</a:t>
            </a:r>
            <a:br>
              <a:rPr lang="de-DE" sz="2000" dirty="0"/>
            </a:br>
            <a:r>
              <a:rPr lang="de-DE" sz="2000" dirty="0"/>
              <a:t>(Überschneidung, Größe, Lage im</a:t>
            </a:r>
            <a:r>
              <a:rPr lang="de-DE" sz="2000" spc="-55" dirty="0"/>
              <a:t> </a:t>
            </a:r>
            <a:r>
              <a:rPr lang="de-DE" sz="2000" dirty="0"/>
              <a:t>Bildformat,</a:t>
            </a:r>
            <a:r>
              <a:rPr lang="de-DE" sz="2000" spc="180" dirty="0"/>
              <a:t> </a:t>
            </a:r>
            <a:r>
              <a:rPr lang="de-DE" sz="2000" dirty="0"/>
              <a:t>etc.)</a:t>
            </a:r>
          </a:p>
          <a:p>
            <a:pPr marL="363530" indent="-271456">
              <a:spcBef>
                <a:spcPts val="15"/>
              </a:spcBef>
              <a:buSzPct val="100000"/>
              <a:buFont typeface="Arial" panose="020B0604020202020204" pitchFamily="34" charset="0"/>
              <a:buChar char="•"/>
              <a:tabLst>
                <a:tab pos="6321267" algn="l"/>
              </a:tabLst>
            </a:pPr>
            <a:r>
              <a:rPr lang="de-DE" sz="2000" dirty="0"/>
              <a:t>perspektivische Mittel </a:t>
            </a:r>
            <a:br>
              <a:rPr lang="de-DE" sz="2000" dirty="0"/>
            </a:br>
            <a:r>
              <a:rPr lang="de-DE" sz="2000" dirty="0"/>
              <a:t>(Parallelperspektive, Zentralperspektive,</a:t>
            </a:r>
            <a:r>
              <a:rPr lang="de-DE" sz="2000" spc="105" dirty="0"/>
              <a:t> </a:t>
            </a:r>
            <a:r>
              <a:rPr lang="de-DE" sz="2000" dirty="0"/>
              <a:t>Farb- und</a:t>
            </a:r>
            <a:r>
              <a:rPr lang="de-DE" sz="2000" spc="135" dirty="0"/>
              <a:t> </a:t>
            </a:r>
            <a:r>
              <a:rPr lang="de-DE" sz="2000" dirty="0"/>
              <a:t>Luftperspektive)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683179" y="5821967"/>
            <a:ext cx="9036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365116" indent="-277806">
              <a:spcBef>
                <a:spcPts val="15"/>
              </a:spcBef>
              <a:buSzPct val="100000"/>
              <a:buFont typeface="Arial" panose="020B0604020202020204" pitchFamily="34" charset="0"/>
              <a:buChar char="•"/>
              <a:tabLst>
                <a:tab pos="6321267" algn="l"/>
              </a:tabLst>
            </a:pPr>
            <a:r>
              <a:rPr lang="de-DE" sz="2000" dirty="0"/>
              <a:t>Besuch von Kunstausstellungen, Museen etc.</a:t>
            </a:r>
          </a:p>
          <a:p>
            <a:pPr marL="365116" indent="-277806">
              <a:spcBef>
                <a:spcPts val="15"/>
              </a:spcBef>
              <a:buSzPct val="100000"/>
              <a:buFont typeface="Arial" panose="020B0604020202020204" pitchFamily="34" charset="0"/>
              <a:buChar char="•"/>
              <a:tabLst>
                <a:tab pos="6321267" algn="l"/>
              </a:tabLst>
            </a:pPr>
            <a:r>
              <a:rPr lang="de-DE" sz="2000" dirty="0"/>
              <a:t>Besichtigung von Bauwerken wie Kirchen etc.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683179" y="612735"/>
            <a:ext cx="9036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>
            <a:noAutofit/>
          </a:bodyPr>
          <a:lstStyle/>
          <a:p>
            <a:pPr marL="95250"/>
            <a:r>
              <a:rPr lang="de-DE" sz="2000" i="1" dirty="0"/>
              <a:t>vorausgesetzte Kenntnisse: Abschluss 10. Klasse, Realschule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928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814">
        <p:fade/>
      </p:transition>
    </mc:Choice>
    <mc:Fallback xmlns="">
      <p:transition spd="med" advClick="0" advTm="60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6" grpId="0" uiExpand="1" build="p" autoUpdateAnimBg="0" advAuto="3000"/>
      <p:bldP spid="10" grpId="0" autoUpdateAnimBg="0"/>
      <p:bldP spid="17" grpId="0" autoUpdateAnimBg="0"/>
      <p:bldP spid="18" grpId="0" autoUpdateAnimBg="0"/>
      <p:bldP spid="19" grpId="0" autoUpdateAnimBg="0"/>
      <p:bldP spid="20" grpId="0" uiExpand="1" build="p" autoUpdateAnimBg="0" advAuto="2000"/>
      <p:bldP spid="21" grpId="0" uiExpand="1" build="p" autoUpdateAnimBg="0" advAuto="2500"/>
      <p:bldP spid="22" grpId="0" uiExpand="1" build="p" autoUpdateAnimBg="0" advAuto="2500"/>
      <p:bldP spid="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40732" y="335526"/>
            <a:ext cx="4903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Quellen zur Vorbereitung</a:t>
            </a:r>
            <a:endParaRPr lang="de-DE" sz="3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348505" y="397080"/>
            <a:ext cx="3620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Schriftliche Teilprüfung</a:t>
            </a:r>
            <a:endParaRPr lang="de-DE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40732" y="1399775"/>
            <a:ext cx="11489965" cy="4454262"/>
            <a:chOff x="340732" y="1399774"/>
            <a:chExt cx="11489965" cy="4454261"/>
          </a:xfrm>
        </p:grpSpPr>
        <p:sp>
          <p:nvSpPr>
            <p:cNvPr id="6" name="Rechteck 5"/>
            <p:cNvSpPr/>
            <p:nvPr/>
          </p:nvSpPr>
          <p:spPr>
            <a:xfrm>
              <a:off x="340732" y="1599933"/>
              <a:ext cx="11489965" cy="4254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367881" y="1964565"/>
              <a:ext cx="11338560" cy="3643550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74632" indent="-274632" eaLnBrk="0" fontAlgn="base" hangingPunct="0">
                <a:spcBef>
                  <a:spcPct val="0"/>
                </a:spcBef>
                <a:spcAft>
                  <a:spcPts val="1200"/>
                </a:spcAft>
                <a:buFontTx/>
                <a:buChar char="•"/>
                <a:tabLst>
                  <a:tab pos="9070748" algn="r"/>
                </a:tabLst>
              </a:pPr>
              <a:r>
                <a:rPr lang="de-DE" altLang="de-DE" sz="2400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KLANT WALCH,. </a:t>
              </a:r>
              <a:r>
                <a:rPr lang="de-DE" altLang="de-DE" sz="2400" u="sng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Grundkurs </a:t>
              </a:r>
              <a:r>
                <a:rPr lang="de-DE" altLang="de-DE" sz="2400" u="sng" dirty="0" smtClean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Kunst</a:t>
              </a:r>
              <a:r>
                <a:rPr lang="de-DE" altLang="de-DE" sz="2400" dirty="0" smtClean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, Band </a:t>
              </a:r>
              <a:r>
                <a:rPr lang="de-DE" altLang="de-DE" sz="2400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1 – 4. </a:t>
              </a:r>
              <a:r>
                <a:rPr lang="de-DE" altLang="de-DE" sz="2400" dirty="0" err="1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Schrödel</a:t>
              </a:r>
              <a:r>
                <a:rPr lang="de-DE" altLang="de-DE" sz="2400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-Verlag, 2002</a:t>
              </a:r>
            </a:p>
            <a:p>
              <a:pPr marL="274632" indent="-274632" eaLnBrk="0" fontAlgn="base" hangingPunct="0">
                <a:spcBef>
                  <a:spcPct val="0"/>
                </a:spcBef>
                <a:spcAft>
                  <a:spcPts val="1200"/>
                </a:spcAft>
                <a:buFontTx/>
                <a:buChar char="•"/>
                <a:tabLst>
                  <a:tab pos="9070748" algn="r"/>
                </a:tabLst>
              </a:pPr>
              <a:r>
                <a:rPr lang="de-DE" altLang="de-DE" sz="2400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KAMMERLOHR: </a:t>
              </a:r>
              <a:r>
                <a:rPr lang="de-DE" altLang="de-DE" sz="2400" u="sng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Themen der Kunst</a:t>
              </a:r>
              <a:r>
                <a:rPr lang="de-DE" altLang="de-DE" sz="2400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, Band 1 - 4. </a:t>
              </a:r>
              <a:r>
                <a:rPr lang="en-US" altLang="de-DE" sz="2400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 Oldenburg </a:t>
              </a:r>
              <a:r>
                <a:rPr lang="en-US" altLang="de-DE" sz="2400" dirty="0" err="1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Schulbuch-Verlag</a:t>
              </a:r>
              <a:r>
                <a:rPr lang="en-US" altLang="de-DE" sz="2400" dirty="0">
                  <a:solidFill>
                    <a:srgbClr val="11111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274632" indent="-274632" eaLnBrk="0" fontAlgn="base" hangingPunct="0">
                <a:spcBef>
                  <a:spcPct val="0"/>
                </a:spcBef>
                <a:spcAft>
                  <a:spcPts val="1200"/>
                </a:spcAft>
                <a:buFontTx/>
                <a:buChar char="•"/>
                <a:tabLst>
                  <a:tab pos="9070748" algn="r"/>
                </a:tabLst>
              </a:pP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KEMP, Martin: 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Geschichte der Kunst</a:t>
              </a: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. </a:t>
              </a:r>
              <a:r>
                <a:rPr lang="en-US" altLang="de-DE" sz="2400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DuMont</a:t>
              </a: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, 2003</a:t>
              </a:r>
            </a:p>
            <a:p>
              <a:pPr marL="274632" indent="-274632" eaLnBrk="0" fontAlgn="base" hangingPunct="0">
                <a:spcBef>
                  <a:spcPct val="0"/>
                </a:spcBef>
                <a:spcAft>
                  <a:spcPts val="1200"/>
                </a:spcAft>
                <a:buFontTx/>
                <a:buChar char="•"/>
                <a:tabLst>
                  <a:tab pos="9070748" algn="r"/>
                </a:tabLst>
              </a:pPr>
              <a:r>
                <a:rPr lang="en-US" altLang="de-DE" sz="2400" dirty="0" err="1" smtClean="0">
                  <a:solidFill>
                    <a:srgbClr val="111111"/>
                  </a:solidFill>
                  <a:cs typeface="Arial" panose="020B0604020202020204" pitchFamily="34" charset="0"/>
                </a:rPr>
                <a:t>KRAUßE</a:t>
              </a:r>
              <a:r>
                <a:rPr lang="en-US" altLang="de-DE" sz="2400" dirty="0" smtClean="0">
                  <a:solidFill>
                    <a:srgbClr val="111111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Anna Carola: 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Geschichte der </a:t>
              </a:r>
              <a:r>
                <a:rPr lang="en-US" altLang="de-DE" sz="2400" u="sng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Malerei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. Von der Renaissance </a:t>
              </a:r>
              <a:r>
                <a:rPr lang="en-US" altLang="de-DE" sz="2400" u="sng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bis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de-DE" sz="2400" u="sng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heute</a:t>
              </a: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. Ullmann/Tandem, 2005</a:t>
              </a:r>
            </a:p>
            <a:p>
              <a:pPr marL="274632" indent="-274632" eaLnBrk="0" fontAlgn="base" hangingPunct="0">
                <a:spcBef>
                  <a:spcPct val="0"/>
                </a:spcBef>
                <a:spcAft>
                  <a:spcPts val="1200"/>
                </a:spcAft>
                <a:buFontTx/>
                <a:buChar char="•"/>
                <a:tabLst>
                  <a:tab pos="9070748" algn="r"/>
                </a:tabLst>
              </a:pP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PRETTE, Maria Carla: 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Kunst verstehen – </a:t>
              </a:r>
              <a:r>
                <a:rPr lang="en-US" altLang="de-DE" sz="2400" u="sng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Alles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de-DE" sz="2400" u="sng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über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de-DE" sz="2400" u="sng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Epochen</a:t>
              </a:r>
              <a:r>
                <a:rPr lang="en-US" altLang="de-DE" sz="2400" u="sng" dirty="0">
                  <a:solidFill>
                    <a:srgbClr val="111111"/>
                  </a:solidFill>
                  <a:cs typeface="Arial" panose="020B0604020202020204" pitchFamily="34" charset="0"/>
                </a:rPr>
                <a:t>, Stile,…</a:t>
              </a: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. </a:t>
              </a:r>
              <a:r>
                <a:rPr lang="en-US" altLang="de-DE" sz="2400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Naumann</a:t>
              </a: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 &amp; </a:t>
              </a:r>
              <a:r>
                <a:rPr lang="en-US" altLang="de-DE" sz="2400" dirty="0" err="1">
                  <a:solidFill>
                    <a:srgbClr val="111111"/>
                  </a:solidFill>
                  <a:cs typeface="Arial" panose="020B0604020202020204" pitchFamily="34" charset="0"/>
                </a:rPr>
                <a:t>Göbel</a:t>
              </a:r>
              <a:r>
                <a:rPr lang="en-US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, 200</a:t>
              </a:r>
              <a:r>
                <a:rPr lang="de-DE" altLang="de-DE" sz="2400" dirty="0">
                  <a:solidFill>
                    <a:srgbClr val="111111"/>
                  </a:solidFill>
                  <a:cs typeface="Arial" panose="020B0604020202020204" pitchFamily="34" charset="0"/>
                </a:rPr>
                <a:t>0</a:t>
              </a:r>
              <a:endParaRPr lang="de-DE" altLang="de-DE" sz="2400" dirty="0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752793" y="1399775"/>
              <a:ext cx="6947385" cy="480061"/>
              <a:chOff x="1517991" y="390009"/>
              <a:chExt cx="6947385" cy="480061"/>
            </a:xfrm>
            <a:solidFill>
              <a:srgbClr val="D0CECE">
                <a:alpha val="47000"/>
              </a:srgbClr>
            </a:solidFill>
          </p:grpSpPr>
          <p:grpSp>
            <p:nvGrpSpPr>
              <p:cNvPr id="8" name="Gruppieren 7"/>
              <p:cNvGrpSpPr/>
              <p:nvPr/>
            </p:nvGrpSpPr>
            <p:grpSpPr>
              <a:xfrm rot="5400000">
                <a:off x="4392000" y="-2484000"/>
                <a:ext cx="480061" cy="6228080"/>
                <a:chOff x="1105445" y="314960"/>
                <a:chExt cx="480061" cy="6228080"/>
              </a:xfrm>
              <a:grpFill/>
            </p:grpSpPr>
            <p:sp>
              <p:nvSpPr>
                <p:cNvPr id="13" name="Akkord 12"/>
                <p:cNvSpPr/>
                <p:nvPr/>
              </p:nvSpPr>
              <p:spPr>
                <a:xfrm rot="13184094">
                  <a:off x="1105445" y="604012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Akkord 13"/>
                <p:cNvSpPr/>
                <p:nvPr/>
              </p:nvSpPr>
              <p:spPr>
                <a:xfrm rot="13184094">
                  <a:off x="1105446" y="522224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Akkord 14"/>
                <p:cNvSpPr/>
                <p:nvPr/>
              </p:nvSpPr>
              <p:spPr>
                <a:xfrm rot="13184094">
                  <a:off x="1105445" y="440436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Akkord 15"/>
                <p:cNvSpPr/>
                <p:nvPr/>
              </p:nvSpPr>
              <p:spPr>
                <a:xfrm rot="13184094">
                  <a:off x="1105445" y="358648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" name="Akkord 16"/>
                <p:cNvSpPr/>
                <p:nvPr/>
              </p:nvSpPr>
              <p:spPr>
                <a:xfrm rot="13184094">
                  <a:off x="1105446" y="276860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" name="Akkord 17"/>
                <p:cNvSpPr/>
                <p:nvPr/>
              </p:nvSpPr>
              <p:spPr>
                <a:xfrm rot="13184094">
                  <a:off x="1105445" y="195072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Akkord 18"/>
                <p:cNvSpPr/>
                <p:nvPr/>
              </p:nvSpPr>
              <p:spPr>
                <a:xfrm rot="13184094">
                  <a:off x="1105446" y="113284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" name="Akkord 19"/>
                <p:cNvSpPr/>
                <p:nvPr/>
              </p:nvSpPr>
              <p:spPr>
                <a:xfrm rot="13184094">
                  <a:off x="1105445" y="314960"/>
                  <a:ext cx="480060" cy="502920"/>
                </a:xfrm>
                <a:prstGeom prst="chord">
                  <a:avLst>
                    <a:gd name="adj1" fmla="val 2700000"/>
                    <a:gd name="adj2" fmla="val 1426642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" name="Akkord 10"/>
              <p:cNvSpPr/>
              <p:nvPr/>
            </p:nvSpPr>
            <p:spPr>
              <a:xfrm rot="18584094">
                <a:off x="7973886" y="378580"/>
                <a:ext cx="480060" cy="502920"/>
              </a:xfrm>
              <a:prstGeom prst="chord">
                <a:avLst>
                  <a:gd name="adj1" fmla="val 2700000"/>
                  <a:gd name="adj2" fmla="val 142664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1" name="Akkord 20"/>
            <p:cNvSpPr/>
            <p:nvPr/>
          </p:nvSpPr>
          <p:spPr>
            <a:xfrm rot="18584094">
              <a:off x="8095417" y="1394905"/>
              <a:ext cx="480060" cy="502920"/>
            </a:xfrm>
            <a:prstGeom prst="chord">
              <a:avLst>
                <a:gd name="adj1" fmla="val 2700000"/>
                <a:gd name="adj2" fmla="val 14266420"/>
              </a:avLst>
            </a:prstGeom>
            <a:solidFill>
              <a:srgbClr val="D0CECE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Akkord 21"/>
            <p:cNvSpPr/>
            <p:nvPr/>
          </p:nvSpPr>
          <p:spPr>
            <a:xfrm rot="18584094">
              <a:off x="8964591" y="1388346"/>
              <a:ext cx="480060" cy="502920"/>
            </a:xfrm>
            <a:prstGeom prst="chord">
              <a:avLst>
                <a:gd name="adj1" fmla="val 2700000"/>
                <a:gd name="adj2" fmla="val 14266420"/>
              </a:avLst>
            </a:prstGeom>
            <a:solidFill>
              <a:srgbClr val="D0CECE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Akkord 22"/>
            <p:cNvSpPr/>
            <p:nvPr/>
          </p:nvSpPr>
          <p:spPr>
            <a:xfrm rot="18584094">
              <a:off x="9701450" y="1388345"/>
              <a:ext cx="480060" cy="502920"/>
            </a:xfrm>
            <a:prstGeom prst="chord">
              <a:avLst>
                <a:gd name="adj1" fmla="val 2700000"/>
                <a:gd name="adj2" fmla="val 14266420"/>
              </a:avLst>
            </a:prstGeom>
            <a:solidFill>
              <a:srgbClr val="D0CECE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Akkord 23"/>
            <p:cNvSpPr/>
            <p:nvPr/>
          </p:nvSpPr>
          <p:spPr>
            <a:xfrm rot="18584094">
              <a:off x="10574737" y="1388344"/>
              <a:ext cx="480060" cy="502920"/>
            </a:xfrm>
            <a:prstGeom prst="chord">
              <a:avLst>
                <a:gd name="adj1" fmla="val 2700000"/>
                <a:gd name="adj2" fmla="val 14266420"/>
              </a:avLst>
            </a:prstGeom>
            <a:solidFill>
              <a:srgbClr val="D0CECE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792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819">
        <p:fade/>
      </p:transition>
    </mc:Choice>
    <mc:Fallback xmlns="">
      <p:transition spd="med" advClick="0" advTm="17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445</Words>
  <Application>Microsoft Office PowerPoint</Application>
  <PresentationFormat>Breitbild</PresentationFormat>
  <Paragraphs>103</Paragraphs>
  <Slides>13</Slides>
  <Notes>5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Open Sans</vt:lpstr>
      <vt:lpstr>Symbol</vt:lpstr>
      <vt:lpstr>Times New Roman</vt:lpstr>
      <vt:lpstr>Office Theme</vt:lpstr>
      <vt:lpstr>Seminar für Ausbildung und Fortbildung der Lehrkräfte Karlsruhe  Pädagogisches Fachseminar - MUSISCH TECHNISCHE FÄCHER </vt:lpstr>
      <vt:lpstr>Bildende Kunst </vt:lpstr>
      <vt:lpstr>PowerPoint-Präsentation</vt:lpstr>
      <vt:lpstr>PowerPoint-Präsentation</vt:lpstr>
      <vt:lpstr>PowerPoint-Präsentation</vt:lpstr>
      <vt:lpstr>PowerPoint-Präsentation</vt:lpstr>
      <vt:lpstr>5. Eignungsprüfung</vt:lpstr>
      <vt:lpstr>PowerPoint-Präsentation</vt:lpstr>
      <vt:lpstr>PowerPoint-Präsentation</vt:lpstr>
      <vt:lpstr>PowerPoint-Präsentation</vt:lpstr>
      <vt:lpstr>PowerPoint-Präsentation</vt:lpstr>
      <vt:lpstr>Bildende  Kunst </vt:lpstr>
      <vt:lpstr>Seminar für Ausbildung und Fortbildung der Lehrkräfte Karlsruhe  Pädagogisches Fachseminar - MUSISCH TECHNISCHE FÄCHER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brigitte schreiber</dc:creator>
  <cp:lastModifiedBy>kumpf</cp:lastModifiedBy>
  <cp:revision>125</cp:revision>
  <cp:lastPrinted>2020-06-09T22:03:43Z</cp:lastPrinted>
  <dcterms:created xsi:type="dcterms:W3CDTF">2020-06-09T12:41:10Z</dcterms:created>
  <dcterms:modified xsi:type="dcterms:W3CDTF">2020-06-18T14:19:12Z</dcterms:modified>
</cp:coreProperties>
</file>